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6" r:id="rId5"/>
    <p:sldId id="259" r:id="rId6"/>
    <p:sldId id="273" r:id="rId7"/>
    <p:sldId id="284" r:id="rId8"/>
    <p:sldId id="285" r:id="rId9"/>
    <p:sldId id="286" r:id="rId10"/>
    <p:sldId id="274" r:id="rId11"/>
    <p:sldId id="279" r:id="rId12"/>
    <p:sldId id="275" r:id="rId13"/>
    <p:sldId id="280" r:id="rId14"/>
    <p:sldId id="281" r:id="rId15"/>
    <p:sldId id="282" r:id="rId16"/>
    <p:sldId id="283" r:id="rId17"/>
    <p:sldId id="276" r:id="rId18"/>
    <p:sldId id="287" r:id="rId19"/>
    <p:sldId id="277" r:id="rId20"/>
    <p:sldId id="27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4C7B3-30F2-DC1B-021A-FE4CC4CCCB9C}" v="25" dt="2023-07-20T11:42:50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65" autoAdjust="0"/>
  </p:normalViewPr>
  <p:slideViewPr>
    <p:cSldViewPr snapToGrid="0" showGuides="1">
      <p:cViewPr varScale="1">
        <p:scale>
          <a:sx n="65" d="100"/>
          <a:sy n="65" d="100"/>
        </p:scale>
        <p:origin x="644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D603-4002-4216-92C1-B693DC6880D3}" type="datetimeFigureOut">
              <a:rPr lang="cs-CZ" smtClean="0">
                <a:latin typeface="Arial" panose="020B0604020202020204" pitchFamily="34" charset="0"/>
              </a:rPr>
              <a:t>16.11.2023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A0A9-E8B3-4958-A98F-EBE5A9E9884F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2EDE97C-BAF8-498B-9613-6D31213AB8CB}" type="datetimeFigureOut">
              <a:rPr lang="cs-CZ" smtClean="0"/>
              <a:pPr/>
              <a:t>16.11.2023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0D5D0E2-B9A7-4A41-8E8D-D82C95EC518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4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41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D0E2-B9A7-4A41-8E8D-D82C95EC518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2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2318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231753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/>
          </a:solidFill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0" y="877825"/>
            <a:ext cx="12192000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647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01 pokrač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/>
          </a:solidFill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0" y="877825"/>
            <a:ext cx="12192000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  <p:sp>
        <p:nvSpPr>
          <p:cNvPr id="4" name="Rovnoramenný trojúhelník 3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4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3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877824"/>
          </a:xfrm>
          <a:solidFill>
            <a:schemeClr val="accent1"/>
          </a:solidFill>
          <a:ln>
            <a:noFill/>
          </a:ln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IKONY</a:t>
            </a:r>
          </a:p>
        </p:txBody>
      </p:sp>
    </p:spTree>
    <p:extLst>
      <p:ext uri="{BB962C8B-B14F-4D97-AF65-F5344CB8AC3E}">
        <p14:creationId xmlns:p14="http://schemas.microsoft.com/office/powerpoint/2010/main" val="292188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7427849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742797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7916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09472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094593" cy="10061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3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ka" type="blank">
  <p:cSld name="Titulk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 l="22177" r="22171"/>
          <a:stretch/>
        </p:blipFill>
        <p:spPr>
          <a:xfrm>
            <a:off x="7115798" y="0"/>
            <a:ext cx="50762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51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kladni slide" type="title">
  <p:cSld name="zakladni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28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80314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8567928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25963"/>
            <a:ext cx="8031163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0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80314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36575" y="4525963"/>
            <a:ext cx="8031163" cy="20939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62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624072" cy="6857999"/>
          </a:xfrm>
          <a:solidFill>
            <a:schemeClr val="tx2"/>
          </a:solidFill>
        </p:spPr>
        <p:txBody>
          <a:bodyPr lIns="360000" tIns="0" rIns="360000" bIns="180000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  <p:sp>
        <p:nvSpPr>
          <p:cNvPr id="10" name="Rovnoramenný trojúhelník 9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492000" y="4452176"/>
            <a:ext cx="11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09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4452176"/>
            <a:ext cx="1220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40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4452176"/>
            <a:ext cx="11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974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24072" y="1"/>
            <a:ext cx="8567928" cy="877824"/>
          </a:xfrm>
          <a:noFill/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257799"/>
          </a:xfrm>
        </p:spPr>
        <p:txBody>
          <a:bodyPr lIns="360000" tIns="180000" rIns="360000" bIns="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  <p:sp>
        <p:nvSpPr>
          <p:cNvPr id="9" name="Rovnoramenný trojúhelník 8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0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24072" y="1"/>
            <a:ext cx="8567928" cy="877824"/>
          </a:xfrm>
          <a:noFill/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79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r>
              <a:rPr lang="cs-CZ" dirty="0"/>
              <a:t>Třetí úroveň</a:t>
            </a:r>
          </a:p>
          <a:p>
            <a:pPr lvl="1"/>
            <a:r>
              <a:rPr lang="cs-CZ" dirty="0"/>
              <a:t>Čtvrtá úroveň</a:t>
            </a:r>
          </a:p>
          <a:p>
            <a:pPr lvl="1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2FE4508-F07C-470F-BA6B-6EBEA8844A1A}" type="datetimeFigureOut">
              <a:rPr lang="cs-CZ" smtClean="0"/>
              <a:pPr/>
              <a:t>16.11.2023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A82BFC9-42C2-4D20-AA9A-78ED290361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0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7" r:id="rId4"/>
    <p:sldLayoutId id="2147483661" r:id="rId5"/>
    <p:sldLayoutId id="2147483662" r:id="rId6"/>
    <p:sldLayoutId id="2147483663" r:id="rId7"/>
    <p:sldLayoutId id="2147483656" r:id="rId8"/>
    <p:sldLayoutId id="2147483659" r:id="rId9"/>
    <p:sldLayoutId id="2147483655" r:id="rId10"/>
    <p:sldLayoutId id="2147483660" r:id="rId11"/>
    <p:sldLayoutId id="2147483649" r:id="rId12"/>
    <p:sldLayoutId id="2147483665" r:id="rId13"/>
    <p:sldLayoutId id="2147483664" r:id="rId14"/>
    <p:sldLayoutId id="2147483658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nikvalifikace.cz/kvalifikace-1538-Karierovy_poradce_karierova_poradkyne/revize-33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guidance.eu/news/euroguidance-conference-celebrated-30-years-of-the-network" TargetMode="External"/><Relationship Id="rId2" Type="http://schemas.openxmlformats.org/officeDocument/2006/relationships/hyperlink" Target="https://www.euroguidance.cz/novinky/2023/nckp2023-vyhlaseni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hyperlink" Target="https://www.euroguidance.cz/ke-stazeni/kptp-02-22-chal-ahlr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oguidance.cz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6448" y="2025445"/>
            <a:ext cx="11231880" cy="2390155"/>
          </a:xfrm>
        </p:spPr>
        <p:txBody>
          <a:bodyPr/>
          <a:lstStyle/>
          <a:p>
            <a:r>
              <a:rPr lang="cs-CZ" dirty="0">
                <a:cs typeface="Arial"/>
              </a:rPr>
              <a:t>Aktivity NPI ČR na podporu kariérového poradenství: NSK, Euroguidance, </a:t>
            </a:r>
            <a:r>
              <a:rPr lang="cs-CZ" dirty="0" err="1">
                <a:cs typeface="Arial"/>
              </a:rPr>
              <a:t>Edusíť</a:t>
            </a:r>
            <a:r>
              <a:rPr lang="cs-CZ" dirty="0">
                <a:cs typeface="Arial"/>
              </a:rPr>
              <a:t>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Seminář Den pro kariérové poradenství </a:t>
            </a:r>
            <a:r>
              <a:rPr lang="cs-CZ" dirty="0" smtClean="0"/>
              <a:t>2023</a:t>
            </a:r>
          </a:p>
          <a:p>
            <a:r>
              <a:rPr lang="cs-CZ" dirty="0" smtClean="0"/>
              <a:t>Richard Veleta, Národní soustava kvalifikací – manažer tvorby standardů, metodik a ambasador</a:t>
            </a:r>
          </a:p>
          <a:p>
            <a:r>
              <a:rPr lang="cs-CZ" dirty="0"/>
              <a:t>S - COMP Centre CZ </a:t>
            </a:r>
            <a:r>
              <a:rPr lang="cs-CZ" dirty="0" smtClean="0"/>
              <a:t>s.r.o., Na </a:t>
            </a:r>
            <a:r>
              <a:rPr lang="cs-CZ" dirty="0"/>
              <a:t>Žertvách </a:t>
            </a:r>
            <a:r>
              <a:rPr lang="cs-CZ" dirty="0" smtClean="0"/>
              <a:t>2196/34, Praha </a:t>
            </a:r>
            <a:r>
              <a:rPr lang="cs-CZ" dirty="0"/>
              <a:t>8 — Libeň, 180 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Europass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www.europass.cz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73910" y="872717"/>
            <a:ext cx="4928565" cy="38706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7" y="872717"/>
            <a:ext cx="3534483" cy="56440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475" y="872716"/>
            <a:ext cx="3326298" cy="38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Europass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www.europass.cz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2907"/>
          <a:stretch/>
        </p:blipFill>
        <p:spPr>
          <a:xfrm>
            <a:off x="167710" y="747251"/>
            <a:ext cx="10008114" cy="24477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5" y="3195037"/>
            <a:ext cx="9357080" cy="35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Europass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www.europass.cz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" y="1081157"/>
            <a:ext cx="4786730" cy="35793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1706"/>
          <a:stretch/>
        </p:blipFill>
        <p:spPr>
          <a:xfrm>
            <a:off x="4902138" y="1081157"/>
            <a:ext cx="2619539" cy="35793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019" y="1034977"/>
            <a:ext cx="3719274" cy="36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Europass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www.europass.cz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8" y="648929"/>
            <a:ext cx="9769618" cy="61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LinkedIn</a:t>
            </a:r>
            <a:r>
              <a:rPr lang="cs-CZ" sz="3200" dirty="0" smtClean="0"/>
              <a:t> skupina: Podpora KP vč. prevence </a:t>
            </a:r>
            <a:r>
              <a:rPr lang="cs-CZ" sz="3200" dirty="0" err="1" smtClean="0"/>
              <a:t>předč</a:t>
            </a:r>
            <a:r>
              <a:rPr lang="cs-CZ" sz="3200" dirty="0" smtClean="0"/>
              <a:t>. ochodů</a:t>
            </a:r>
            <a:endParaRPr lang="cs-CZ" sz="32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6185" y="724520"/>
            <a:ext cx="9713892" cy="60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LinkedIn</a:t>
            </a:r>
            <a:r>
              <a:rPr lang="cs-CZ" sz="3200" dirty="0" smtClean="0"/>
              <a:t> skupina: Podpora KP vč. prevence </a:t>
            </a:r>
            <a:r>
              <a:rPr lang="cs-CZ" sz="3200" dirty="0" err="1" smtClean="0"/>
              <a:t>předč</a:t>
            </a:r>
            <a:r>
              <a:rPr lang="cs-CZ" sz="3200" dirty="0" smtClean="0"/>
              <a:t>. ochodů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759386"/>
            <a:ext cx="4122263" cy="59369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63" y="759385"/>
            <a:ext cx="4180100" cy="59369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50" y="759385"/>
            <a:ext cx="3587934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smtClean="0"/>
              <a:t>Časopis Kariérové poradenství v teorii a praxi</a:t>
            </a:r>
            <a:endParaRPr lang="cs-CZ" sz="32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648929"/>
            <a:ext cx="4414684" cy="606461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937610" y="6581001"/>
            <a:ext cx="3160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https://www.euroguidance.cz/publikace.html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16" y="827639"/>
            <a:ext cx="4158847" cy="57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7427849" cy="2123396"/>
          </a:xfrm>
        </p:spPr>
        <p:txBody>
          <a:bodyPr/>
          <a:lstStyle/>
          <a:p>
            <a:r>
              <a:rPr lang="cs-CZ" sz="2400" b="1" dirty="0" smtClean="0"/>
              <a:t>Mgr. Richard Veleta, Ph.D.</a:t>
            </a:r>
          </a:p>
          <a:p>
            <a:r>
              <a:rPr lang="cs-CZ" dirty="0" smtClean="0"/>
              <a:t>Národní soustava kvalifikací – manažer, metodik a ambasador</a:t>
            </a:r>
          </a:p>
          <a:p>
            <a:r>
              <a:rPr lang="cs-CZ" dirty="0" smtClean="0"/>
              <a:t>Národní pedagogický institut ČR</a:t>
            </a:r>
          </a:p>
          <a:p>
            <a:r>
              <a:rPr lang="cs-CZ" dirty="0" smtClean="0"/>
              <a:t>Oddělení dalšího vzdělávání a kariérového poradenství (HOSTIVAŘ)</a:t>
            </a:r>
          </a:p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richard.veleta@npi.cz 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649497" y="4562539"/>
            <a:ext cx="4542503" cy="1536700"/>
          </a:xfrm>
        </p:spPr>
        <p:txBody>
          <a:bodyPr/>
          <a:lstStyle/>
          <a:p>
            <a:r>
              <a:rPr lang="cs-CZ" dirty="0" smtClean="0"/>
              <a:t>/</a:t>
            </a:r>
            <a:r>
              <a:rPr lang="cs-CZ" sz="2000" b="1" dirty="0" smtClean="0">
                <a:solidFill>
                  <a:schemeClr val="bg1"/>
                </a:solidFill>
              </a:rPr>
              <a:t>www.linkedin.com/in/richardveleta/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32" y="804864"/>
            <a:ext cx="2902336" cy="3329764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Děkuji vám za pozornost.</a:t>
            </a:r>
            <a:endParaRPr lang="cs-CZ" sz="4400" dirty="0"/>
          </a:p>
        </p:txBody>
      </p:sp>
      <p:pic>
        <p:nvPicPr>
          <p:cNvPr id="1028" name="Picture 4" descr="Linkedin icon - Free download on Iconf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63" y="4926181"/>
            <a:ext cx="1600969" cy="16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smtClean="0"/>
              <a:t>NSK: Kariérový poradce / kariérová poradkyně (75-004-R)</a:t>
            </a:r>
            <a:endParaRPr lang="cs-CZ" sz="32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0088" y="886653"/>
            <a:ext cx="6476853" cy="58140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511845" y="6239063"/>
            <a:ext cx="411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www.narodnikvalifikace.cz/kvalifikace-1538-Karierovy_poradce_karierova_poradkyne/revize-3301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11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smtClean="0"/>
              <a:t>Národní soustava kvalifikací</a:t>
            </a:r>
            <a:r>
              <a:rPr lang="cs-CZ" sz="3200" dirty="0" smtClean="0">
                <a:solidFill>
                  <a:srgbClr val="FFC000"/>
                </a:solidFill>
              </a:rPr>
              <a:t> www.narodnikvalifikace.cz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7183" y="866989"/>
            <a:ext cx="6438751" cy="58510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246374" y="2261418"/>
            <a:ext cx="4395020" cy="1042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0843" t="43981" r="4502" b="29283"/>
          <a:stretch/>
        </p:blipFill>
        <p:spPr>
          <a:xfrm>
            <a:off x="7167103" y="2261419"/>
            <a:ext cx="4582446" cy="1111046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9625781" y="2605548"/>
            <a:ext cx="904568" cy="6194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638836" y="489138"/>
            <a:ext cx="6221517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cs-CZ" sz="4400" dirty="0">
              <a:solidFill>
                <a:schemeClr val="lt1"/>
              </a:solidFill>
              <a:latin typeface="Bitter"/>
            </a:endParaRPr>
          </a:p>
          <a:p>
            <a:r>
              <a:rPr lang="cs-CZ" sz="4400" dirty="0">
                <a:solidFill>
                  <a:schemeClr val="lt1"/>
                </a:solidFill>
                <a:latin typeface="Bitter"/>
              </a:rPr>
              <a:t>Euroguidance</a:t>
            </a:r>
          </a:p>
          <a:p>
            <a:endParaRPr lang="cs-CZ" sz="1800" dirty="0">
              <a:solidFill>
                <a:schemeClr val="lt1"/>
              </a:solidFill>
              <a:latin typeface="Bitter"/>
            </a:endParaRPr>
          </a:p>
          <a:p>
            <a:r>
              <a:rPr lang="cs-CZ" sz="1800" dirty="0">
                <a:solidFill>
                  <a:schemeClr val="lt1"/>
                </a:solidFill>
                <a:latin typeface="Bitter"/>
              </a:rPr>
              <a:t>- evropská síť národních center iniciovaná a dlouhodobě podporovaná Evropskou komisí a národními ministerstvy </a:t>
            </a:r>
          </a:p>
          <a:p>
            <a:pPr marL="342900" indent="-342900">
              <a:buFontTx/>
              <a:buChar char="-"/>
            </a:pPr>
            <a:endParaRPr lang="cs-CZ" sz="1800" dirty="0">
              <a:solidFill>
                <a:schemeClr val="lt1"/>
              </a:solidFill>
              <a:latin typeface="Bitter"/>
            </a:endParaRPr>
          </a:p>
          <a:p>
            <a:r>
              <a:rPr lang="cs-CZ" sz="1800" dirty="0">
                <a:solidFill>
                  <a:schemeClr val="lt1"/>
                </a:solidFill>
                <a:latin typeface="Bitter"/>
              </a:rPr>
              <a:t>- hlavním cílem je rozvoj kompetencí kariérových poradců/učitelů s využitím přenosu dobré praxe a  vzájemného učení napříč Evropou </a:t>
            </a:r>
          </a:p>
          <a:p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701038" y="4365864"/>
            <a:ext cx="583184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Více o Euroguidance a inspirace pro kariérové poradce </a:t>
            </a:r>
          </a:p>
          <a:p>
            <a:r>
              <a:rPr lang="cs-CZ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www.euroguidance.cz</a:t>
            </a:r>
            <a:endParaRPr lang="cs-CZ" sz="1800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r>
              <a:rPr lang="cs-CZ" sz="18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- www.euroguidance.eu</a:t>
            </a:r>
          </a:p>
          <a:p>
            <a:endParaRPr lang="cs-CZ" sz="1800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endParaRPr lang="cs-CZ" sz="1800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8" name="Google Shape;48;p1" descr="Obsah obrázku tex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203" y="6104678"/>
            <a:ext cx="3665283" cy="528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4" descr="blob:https://nidv.sharepoint.com/b51ba537-3f9f-48e3-9a24-e296445ff78a">
            <a:extLst>
              <a:ext uri="{FF2B5EF4-FFF2-40B4-BE49-F238E27FC236}">
                <a16:creationId xmlns:a16="http://schemas.microsoft.com/office/drawing/2014/main" id="{056070CC-34BF-48F4-B6B4-A6F6EF7A7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667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58AF10A-3084-451B-9659-5D7F3AD00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06" y="0"/>
            <a:ext cx="5329294" cy="685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259998B-11B1-4940-B684-1BEF7B425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93" y="114714"/>
            <a:ext cx="2641602" cy="1132115"/>
          </a:xfrm>
          <a:prstGeom prst="rect">
            <a:avLst/>
          </a:prstGeom>
        </p:spPr>
      </p:pic>
      <p:sp>
        <p:nvSpPr>
          <p:cNvPr id="18" name="Google Shape;47;p1">
            <a:extLst>
              <a:ext uri="{FF2B5EF4-FFF2-40B4-BE49-F238E27FC236}">
                <a16:creationId xmlns:a16="http://schemas.microsoft.com/office/drawing/2014/main" id="{9B19F1D4-8311-49C7-911D-483D292312E0}"/>
              </a:ext>
            </a:extLst>
          </p:cNvPr>
          <p:cNvSpPr txBox="1"/>
          <p:nvPr/>
        </p:nvSpPr>
        <p:spPr>
          <a:xfrm>
            <a:off x="701038" y="5427105"/>
            <a:ext cx="5181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Kontakt: euroguidance@npi.cz</a:t>
            </a:r>
            <a:endParaRPr lang="cs-CZ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696E5-DF36-CD11-075E-5DDD5E48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" y="297544"/>
            <a:ext cx="11795761" cy="1467518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Každoroční národní konference ke kariérovému poradenství </a:t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Sdílení dobré praxe  - Národní cena kariérového poradenství 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538EFA-5C46-9484-7F38-2BE5D1AE1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" y="1967023"/>
            <a:ext cx="11395268" cy="4593433"/>
          </a:xfrm>
        </p:spPr>
        <p:txBody>
          <a:bodyPr>
            <a:normAutofit/>
          </a:bodyPr>
          <a:lstStyle/>
          <a:p>
            <a:endParaRPr lang="cs-CZ" dirty="0">
              <a:highlight>
                <a:srgbClr val="FFFF00"/>
              </a:highlight>
            </a:endParaRP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54C88510-E5BB-47A1-B692-8A50817CBC1A}"/>
              </a:ext>
            </a:extLst>
          </p:cNvPr>
          <p:cNvSpPr txBox="1">
            <a:spLocks/>
          </p:cNvSpPr>
          <p:nvPr/>
        </p:nvSpPr>
        <p:spPr>
          <a:xfrm>
            <a:off x="237460" y="1967023"/>
            <a:ext cx="4730780" cy="3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80000" indent="0"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</a:rPr>
              <a:t>Inspirujte od oceněných příspěvků v roce 2023 zde: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Vyhlášení výsledků Národní ceny kariérového poradenství 2023 (euroguidance.cz)</a:t>
            </a:r>
            <a:endParaRPr lang="cs-CZ" dirty="0">
              <a:solidFill>
                <a:srgbClr val="000000"/>
              </a:solidFill>
            </a:endParaRP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endParaRPr lang="cs-CZ" dirty="0">
              <a:solidFill>
                <a:srgbClr val="000000"/>
              </a:solidFill>
            </a:endParaRP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</a:rPr>
              <a:t>V roce 2022 proběhla v Praze také celoevropská konference pořádaná ve spolupráci se všemi národními centry Euroguidance. Zajímavé zdroje z akce zde: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https://www.euroguidance.eu/news/euroguidance-conference-celebrated-30-years-of-the-network</a:t>
            </a:r>
            <a:endParaRPr lang="cs-CZ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kptp-02-22-chal-ahlr.pdf (euroguidance.cz)</a:t>
            </a:r>
            <a:endParaRPr lang="cs-CZ" dirty="0">
              <a:solidFill>
                <a:srgbClr val="000000"/>
              </a:solidFill>
            </a:endParaRPr>
          </a:p>
          <a:p>
            <a:pPr marL="87313" indent="-36513" fontAlgn="base"/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AC2D18-57C1-437A-B4A3-85A36CC6F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1" y="1670496"/>
            <a:ext cx="6522720" cy="51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696E5-DF36-CD11-075E-5DDD5E48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27083"/>
            <a:ext cx="9753599" cy="146751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Vzdělávací příležitosti pro kariérové poradce a učitele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538EFA-5C46-9484-7F38-2BE5D1AE1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953" y="1967023"/>
            <a:ext cx="11153554" cy="4593433"/>
          </a:xfrm>
        </p:spPr>
        <p:txBody>
          <a:bodyPr>
            <a:normAutofit/>
          </a:bodyPr>
          <a:lstStyle/>
          <a:p>
            <a:endParaRPr lang="cs-CZ" dirty="0">
              <a:highlight>
                <a:srgbClr val="FFFF00"/>
              </a:highlight>
            </a:endParaRP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44DFF18-D070-4CA3-BF9C-5CE5193399CE}"/>
              </a:ext>
            </a:extLst>
          </p:cNvPr>
          <p:cNvSpPr txBox="1">
            <a:spLocks/>
          </p:cNvSpPr>
          <p:nvPr/>
        </p:nvSpPr>
        <p:spPr>
          <a:xfrm>
            <a:off x="481781" y="1513326"/>
            <a:ext cx="11484077" cy="534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80000" indent="0">
              <a:spcBef>
                <a:spcPts val="0"/>
              </a:spcBef>
              <a:spcAft>
                <a:spcPts val="600"/>
              </a:spcAft>
            </a:pPr>
            <a:endParaRPr lang="cs-CZ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+mj-lt"/>
              </a:rPr>
              <a:t>Webináře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na aktuální témata v oblasti kariérového poradenství a kariérového vzdělávání (migrace, udržitelnost, stáže, kariérové kompetence,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mindfulness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, demokratická participace a jiná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)</a:t>
            </a: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+mj-lt"/>
              </a:rPr>
              <a:t>Regionální workshopy na téma kreativita a sebereflexe kariérového poradce – zkušení lektoři, zážitkové praktické učení, inspirace ze zahraničních 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zdrojů</a:t>
            </a: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+mj-lt"/>
              </a:rPr>
              <a:t>Aktuální série workshopů na téma „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Wellbeing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jako jedna z priorit v kariérovém poradenství“.</a:t>
            </a:r>
          </a:p>
          <a:p>
            <a:pPr fontAlgn="base"/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fontAlgn="base"/>
            <a:r>
              <a:rPr lang="cs-CZ" sz="2400" dirty="0">
                <a:solidFill>
                  <a:srgbClr val="000000"/>
                </a:solidFill>
                <a:latin typeface="+mj-lt"/>
              </a:rPr>
              <a:t>Všechny akce jsou pro účastníky zdarma hrazené z rozpočtu 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centra Euroguidance.</a:t>
            </a: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cs-CZ" sz="2400" dirty="0" smtClean="0">
              <a:solidFill>
                <a:srgbClr val="000000"/>
              </a:solidFill>
              <a:latin typeface="+mj-lt"/>
            </a:endParaRPr>
          </a:p>
          <a:p>
            <a:pPr fontAlgn="base"/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Sledujte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kalendář akcí na </a:t>
            </a:r>
            <a:r>
              <a:rPr lang="cs-CZ" sz="2400" dirty="0">
                <a:solidFill>
                  <a:srgbClr val="000000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www.eroguidance.cz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nebo se přihlaste na webu k odběru novinek emailem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cs-CZ" dirty="0">
              <a:solidFill>
                <a:srgbClr val="000000"/>
              </a:solidFill>
            </a:endParaRPr>
          </a:p>
          <a:p>
            <a:pPr marL="180000" indent="0">
              <a:spcBef>
                <a:spcPts val="0"/>
              </a:spcBef>
              <a:spcAft>
                <a:spcPts val="60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smtClean="0"/>
              <a:t>www.infoabsolvent.cz </a:t>
            </a:r>
            <a:endParaRPr lang="cs-CZ" sz="32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33349"/>
          <a:stretch/>
        </p:blipFill>
        <p:spPr>
          <a:xfrm>
            <a:off x="78658" y="648929"/>
            <a:ext cx="11257936" cy="6980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347019"/>
            <a:ext cx="11257935" cy="3380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8" y="4820528"/>
            <a:ext cx="10084927" cy="19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smtClean="0"/>
              <a:t>www.infoabsolvent.cz 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" y="728622"/>
            <a:ext cx="2836785" cy="28367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81" y="709143"/>
            <a:ext cx="2906930" cy="2856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66" y="705771"/>
            <a:ext cx="3204171" cy="28596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36" y="728622"/>
            <a:ext cx="3125635" cy="226038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6" y="3645100"/>
            <a:ext cx="9265126" cy="3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8928"/>
          </a:xfrm>
        </p:spPr>
        <p:txBody>
          <a:bodyPr/>
          <a:lstStyle/>
          <a:p>
            <a:r>
              <a:rPr lang="cs-CZ" sz="3200" dirty="0" err="1" smtClean="0"/>
              <a:t>Europass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www.europass.cz 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5045" y="648929"/>
            <a:ext cx="11043227" cy="60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NPI.CR">
      <a:dk1>
        <a:srgbClr val="5F7184"/>
      </a:dk1>
      <a:lt1>
        <a:srgbClr val="FFFFFF"/>
      </a:lt1>
      <a:dk2>
        <a:srgbClr val="07477F"/>
      </a:dk2>
      <a:lt2>
        <a:srgbClr val="F7F9FB"/>
      </a:lt2>
      <a:accent1>
        <a:srgbClr val="FF7558"/>
      </a:accent1>
      <a:accent2>
        <a:srgbClr val="5F7184"/>
      </a:accent2>
      <a:accent3>
        <a:srgbClr val="BDC6CF"/>
      </a:accent3>
      <a:accent4>
        <a:srgbClr val="9CA9B7"/>
      </a:accent4>
      <a:accent5>
        <a:srgbClr val="475463"/>
      </a:accent5>
      <a:accent6>
        <a:srgbClr val="FF7558"/>
      </a:accent6>
      <a:hlink>
        <a:srgbClr val="07477F"/>
      </a:hlink>
      <a:folHlink>
        <a:srgbClr val="07477F"/>
      </a:folHlink>
    </a:clrScheme>
    <a:fontScheme name="npi.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1c2036-36f5-4773-a353-a11a7cdf52ae" xsi:nil="true"/>
    <APIVB xmlns="2130e236-7480-4e04-be66-a00b8657e6f7" xsi:nil="true"/>
    <lcf76f155ced4ddcb4097134ff3c332f xmlns="2130e236-7480-4e04-be66-a00b8657e6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9" ma:contentTypeDescription="Vytvoří nový dokument" ma:contentTypeScope="" ma:versionID="8247a0adf21e48c686df5461eab0d78b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549e6e7245eb776482324751ff0e6d5f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4e814c0-3334-4739-9a4c-351d493d45ff}" ma:internalName="TaxCatchAll" ma:showField="CatchAllData" ma:web="8a1c2036-36f5-4773-a353-a11a7cdf5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E33C-A617-4719-95A5-290B2656325A}">
  <ds:schemaRefs>
    <ds:schemaRef ds:uri="http://purl.org/dc/terms/"/>
    <ds:schemaRef ds:uri="http://purl.org/dc/elements/1.1/"/>
    <ds:schemaRef ds:uri="2130e236-7480-4e04-be66-a00b8657e6f7"/>
    <ds:schemaRef ds:uri="http://schemas.microsoft.com/office/2006/metadata/properties"/>
    <ds:schemaRef ds:uri="8a1c2036-36f5-4773-a353-a11a7cdf52a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E74E0C-F0B9-4F13-8590-F197D6DE2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E9BC6-28BD-4EB2-BC80-3C289BF8B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365</Words>
  <Application>Microsoft Office PowerPoint</Application>
  <PresentationFormat>Širokoúhlá obrazovka</PresentationFormat>
  <Paragraphs>56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Bitter</vt:lpstr>
      <vt:lpstr>Roboto</vt:lpstr>
      <vt:lpstr>Motiv Office</vt:lpstr>
      <vt:lpstr>Aktivity NPI ČR na podporu kariérového poradenství: NSK, Euroguidance, Edusíť…</vt:lpstr>
      <vt:lpstr>NSK: Kariérový poradce / kariérová poradkyně (75-004-R)</vt:lpstr>
      <vt:lpstr>Národní soustava kvalifikací www.narodnikvalifikace.cz </vt:lpstr>
      <vt:lpstr>Prezentace aplikace PowerPoint</vt:lpstr>
      <vt:lpstr>Každoroční národní konference ke kariérovému poradenství   Sdílení dobré praxe  - Národní cena kariérového poradenství  </vt:lpstr>
      <vt:lpstr>Vzdělávací příležitosti pro kariérové poradce a učitele</vt:lpstr>
      <vt:lpstr>www.infoabsolvent.cz </vt:lpstr>
      <vt:lpstr>www.infoabsolvent.cz </vt:lpstr>
      <vt:lpstr>Europass www.europass.cz </vt:lpstr>
      <vt:lpstr>Europass www.europass.cz </vt:lpstr>
      <vt:lpstr>Europass www.europass.cz </vt:lpstr>
      <vt:lpstr>Europass www.europass.cz </vt:lpstr>
      <vt:lpstr>Europass www.europass.cz </vt:lpstr>
      <vt:lpstr>LinkedIn skupina: Podpora KP vč. prevence předč. ochodů</vt:lpstr>
      <vt:lpstr>LinkedIn skupina: Podpora KP vč. prevence předč. ochodů</vt:lpstr>
      <vt:lpstr>Časopis Kariérové poradenství v teorii a praxi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Richard Veleta</cp:lastModifiedBy>
  <cp:revision>57</cp:revision>
  <dcterms:created xsi:type="dcterms:W3CDTF">2023-03-21T06:11:16Z</dcterms:created>
  <dcterms:modified xsi:type="dcterms:W3CDTF">2023-11-16T05:40:44Z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  <property fmtid="{D5CDD505-2E9C-101B-9397-08002B2CF9AE}" pid="3" name="MediaServiceImageTags">
    <vt:lpwstr/>
  </property>
</Properties>
</file>